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92252"/>
  </p:normalViewPr>
  <p:slideViewPr>
    <p:cSldViewPr snapToGrid="0" snapToObjects="1">
      <p:cViewPr varScale="1">
        <p:scale>
          <a:sx n="92" d="100"/>
          <a:sy n="92" d="100"/>
        </p:scale>
        <p:origin x="17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EDDFE-A68B-8C40-A784-6A171CAF4F0C}" type="datetimeFigureOut">
              <a:rPr lang="en-US" smtClean="0"/>
              <a:t>10/6/18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F0603-AE89-2440-8C71-D9C34011D44C}" type="slidenum">
              <a:rPr lang="en-US" smtClean="0"/>
              <a:t>‹#›</a:t>
            </a:fld>
            <a:endParaRPr lang="en-US"/>
          </a:p>
        </p:txBody>
      </p:sp>
    </p:spTree>
    <p:extLst>
      <p:ext uri="{BB962C8B-B14F-4D97-AF65-F5344CB8AC3E}">
        <p14:creationId xmlns:p14="http://schemas.microsoft.com/office/powerpoint/2010/main" val="64274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10/6/18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10/6/18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Scaffolding Instruction with Theatre</a:t>
            </a:r>
            <a:endParaRPr lang="en-US" dirty="0"/>
          </a:p>
        </p:txBody>
      </p:sp>
      <p:sp>
        <p:nvSpPr>
          <p:cNvPr id="3" name="Subtitle 2"/>
          <p:cNvSpPr>
            <a:spLocks noGrp="1"/>
          </p:cNvSpPr>
          <p:nvPr>
            <p:ph type="subTitle" idx="1"/>
          </p:nvPr>
        </p:nvSpPr>
        <p:spPr>
          <a:xfrm>
            <a:off x="810001" y="5575814"/>
            <a:ext cx="10572000" cy="913476"/>
          </a:xfrm>
        </p:spPr>
        <p:txBody>
          <a:bodyPr>
            <a:noAutofit/>
          </a:bodyPr>
          <a:lstStyle/>
          <a:p>
            <a:pPr algn="ctr"/>
            <a:r>
              <a:rPr lang="en-US" sz="2800" dirty="0" smtClean="0"/>
              <a:t>Instructional methods as learned through Goethe-</a:t>
            </a:r>
            <a:r>
              <a:rPr lang="en-US" sz="2800" dirty="0" err="1" smtClean="0"/>
              <a:t>Institut’s</a:t>
            </a:r>
            <a:r>
              <a:rPr lang="en-US" sz="2800" dirty="0" smtClean="0"/>
              <a:t> </a:t>
            </a:r>
            <a:r>
              <a:rPr lang="en-US" sz="2800" i="1" dirty="0" smtClean="0"/>
              <a:t>Mach </a:t>
            </a:r>
            <a:r>
              <a:rPr lang="en-US" sz="2800" i="1" dirty="0" err="1" smtClean="0"/>
              <a:t>bloß</a:t>
            </a:r>
            <a:r>
              <a:rPr lang="en-US" sz="2800" i="1" dirty="0" smtClean="0"/>
              <a:t> (k)</a:t>
            </a:r>
            <a:r>
              <a:rPr lang="en-US" sz="2800" i="1" dirty="0" err="1" smtClean="0"/>
              <a:t>ein</a:t>
            </a:r>
            <a:r>
              <a:rPr lang="en-US" sz="2800" i="1" dirty="0" smtClean="0"/>
              <a:t> Theater </a:t>
            </a:r>
            <a:r>
              <a:rPr lang="en-US" sz="2800" dirty="0" smtClean="0"/>
              <a:t>workshop</a:t>
            </a:r>
            <a:endParaRPr lang="en-US" sz="2800" dirty="0"/>
          </a:p>
        </p:txBody>
      </p:sp>
      <p:sp>
        <p:nvSpPr>
          <p:cNvPr id="4" name="AutoShape 2" descr="mage result for goethe institut"/>
          <p:cNvSpPr>
            <a:spLocks noChangeAspect="1" noChangeArrowheads="1"/>
          </p:cNvSpPr>
          <p:nvPr/>
        </p:nvSpPr>
        <p:spPr bwMode="auto">
          <a:xfrm>
            <a:off x="-1" y="-1"/>
            <a:ext cx="2772697" cy="27726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0554929" y="0"/>
            <a:ext cx="1637071" cy="25512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mage result for goethe instit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5703" y="55359"/>
            <a:ext cx="1552596" cy="2495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4691" y="55359"/>
            <a:ext cx="5444836" cy="646331"/>
          </a:xfrm>
          <a:prstGeom prst="rect">
            <a:avLst/>
          </a:prstGeom>
          <a:noFill/>
        </p:spPr>
        <p:txBody>
          <a:bodyPr wrap="square" rtlCol="0">
            <a:spAutoFit/>
          </a:bodyPr>
          <a:lstStyle/>
          <a:p>
            <a:r>
              <a:rPr lang="en-US" dirty="0" smtClean="0"/>
              <a:t>Charles Beattie </a:t>
            </a:r>
            <a:r>
              <a:rPr lang="mr-IN" dirty="0" smtClean="0"/>
              <a:t>–</a:t>
            </a:r>
            <a:r>
              <a:rPr lang="en-US" dirty="0" smtClean="0"/>
              <a:t> </a:t>
            </a:r>
            <a:r>
              <a:rPr lang="en-US" dirty="0" err="1" smtClean="0"/>
              <a:t>Dimond</a:t>
            </a:r>
            <a:r>
              <a:rPr lang="en-US" dirty="0" smtClean="0"/>
              <a:t> High, Anchorage, AK</a:t>
            </a:r>
          </a:p>
          <a:p>
            <a:r>
              <a:rPr lang="en-US" dirty="0" smtClean="0"/>
              <a:t>beattie_charles@asdk12.org</a:t>
            </a:r>
            <a:endParaRPr lang="en-US" dirty="0"/>
          </a:p>
        </p:txBody>
      </p:sp>
    </p:spTree>
    <p:extLst>
      <p:ext uri="{BB962C8B-B14F-4D97-AF65-F5344CB8AC3E}">
        <p14:creationId xmlns:p14="http://schemas.microsoft.com/office/powerpoint/2010/main" val="1322300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Statues</a:t>
            </a:r>
            <a:endParaRPr lang="en-US" dirty="0"/>
          </a:p>
        </p:txBody>
      </p:sp>
      <p:sp>
        <p:nvSpPr>
          <p:cNvPr id="3" name="Content Placeholder 2"/>
          <p:cNvSpPr>
            <a:spLocks noGrp="1"/>
          </p:cNvSpPr>
          <p:nvPr>
            <p:ph idx="1"/>
          </p:nvPr>
        </p:nvSpPr>
        <p:spPr>
          <a:xfrm>
            <a:off x="346364" y="2222287"/>
            <a:ext cx="11443854" cy="4469458"/>
          </a:xfrm>
        </p:spPr>
        <p:txBody>
          <a:bodyPr anchor="t">
            <a:normAutofit/>
          </a:bodyPr>
          <a:lstStyle/>
          <a:p>
            <a:pPr marL="0" indent="0" algn="ctr">
              <a:buNone/>
            </a:pPr>
            <a:r>
              <a:rPr lang="en-US" sz="2600" dirty="0" smtClean="0"/>
              <a:t>Students group up to dissect the text further with the same strategy.</a:t>
            </a:r>
          </a:p>
          <a:p>
            <a:pPr marL="0" indent="0" algn="ctr">
              <a:buNone/>
            </a:pPr>
            <a:r>
              <a:rPr lang="en-US" sz="2000" i="1" dirty="0" smtClean="0"/>
              <a:t>(Important to note: this is not pantomime; they are isolated statues.)</a:t>
            </a:r>
            <a:endParaRPr lang="en-US" i="1" dirty="0" smtClean="0"/>
          </a:p>
          <a:p>
            <a:pPr marL="0" indent="0" algn="ctr">
              <a:buNone/>
            </a:pPr>
            <a:r>
              <a:rPr lang="en-US" sz="2600" dirty="0" smtClean="0"/>
              <a:t>Students will then present their statue montages to the class.</a:t>
            </a:r>
          </a:p>
          <a:p>
            <a:pPr marL="0" indent="0" algn="ctr">
              <a:buNone/>
            </a:pPr>
            <a:endParaRPr lang="en-US" sz="2400" dirty="0"/>
          </a:p>
          <a:p>
            <a:pPr marL="0" indent="0">
              <a:buNone/>
            </a:pPr>
            <a:r>
              <a:rPr lang="en-US" sz="2000" i="1" dirty="0" smtClean="0"/>
              <a:t>“</a:t>
            </a:r>
            <a:r>
              <a:rPr lang="en-US" sz="2000" i="1" dirty="0"/>
              <a:t>'Do you see that great tree there?' said the Witch, pointing to a tree beside them. 'It is hollow within. You must climb up to the top, and then you will see a hole through which you can let yourself down into the tree. I will tie a rope round your waist, so that I may be able to pull you up again when you call.'</a:t>
            </a:r>
          </a:p>
          <a:p>
            <a:pPr marL="0" indent="0">
              <a:buNone/>
            </a:pPr>
            <a:r>
              <a:rPr lang="en-US" sz="2000" i="1" dirty="0"/>
              <a:t>'What shall I do down there?' asked the Soldier.</a:t>
            </a:r>
          </a:p>
          <a:p>
            <a:pPr marL="0" indent="0">
              <a:buNone/>
            </a:pPr>
            <a:r>
              <a:rPr lang="en-US" sz="2000" i="1" dirty="0"/>
              <a:t>'Get money!' answered the Witch. </a:t>
            </a:r>
            <a:r>
              <a:rPr lang="en-US" sz="2000" i="1" dirty="0" smtClean="0"/>
              <a:t>”</a:t>
            </a:r>
            <a:endParaRPr lang="en-US" sz="2000" i="1" dirty="0"/>
          </a:p>
          <a:p>
            <a:pPr marL="0" indent="0">
              <a:buNone/>
            </a:pPr>
            <a:endParaRPr lang="en-US" sz="2000" dirty="0"/>
          </a:p>
        </p:txBody>
      </p:sp>
      <p:cxnSp>
        <p:nvCxnSpPr>
          <p:cNvPr id="4" name="Straight Connector 3"/>
          <p:cNvCxnSpPr/>
          <p:nvPr/>
        </p:nvCxnSpPr>
        <p:spPr>
          <a:xfrm>
            <a:off x="152405" y="3962406"/>
            <a:ext cx="118040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927273" y="563081"/>
            <a:ext cx="486294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i="1" smtClean="0"/>
              <a:t>Jigsaw variation possible</a:t>
            </a:r>
            <a:endParaRPr lang="en-US" sz="2400" i="1"/>
          </a:p>
        </p:txBody>
      </p:sp>
    </p:spTree>
    <p:extLst>
      <p:ext uri="{BB962C8B-B14F-4D97-AF65-F5344CB8AC3E}">
        <p14:creationId xmlns:p14="http://schemas.microsoft.com/office/powerpoint/2010/main" val="84035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Statues</a:t>
            </a:r>
            <a:endParaRPr lang="en-US" dirty="0"/>
          </a:p>
        </p:txBody>
      </p:sp>
      <p:sp>
        <p:nvSpPr>
          <p:cNvPr id="3" name="Content Placeholder 2"/>
          <p:cNvSpPr>
            <a:spLocks noGrp="1"/>
          </p:cNvSpPr>
          <p:nvPr>
            <p:ph idx="1"/>
          </p:nvPr>
        </p:nvSpPr>
        <p:spPr>
          <a:xfrm>
            <a:off x="346364" y="2222287"/>
            <a:ext cx="11443854" cy="4469458"/>
          </a:xfrm>
        </p:spPr>
        <p:txBody>
          <a:bodyPr anchor="t">
            <a:normAutofit/>
          </a:bodyPr>
          <a:lstStyle/>
          <a:p>
            <a:pPr marL="0" indent="0" algn="ctr">
              <a:buNone/>
            </a:pPr>
            <a:r>
              <a:rPr lang="en-US" sz="2600" dirty="0" smtClean="0"/>
              <a:t>Allow students to speculate on how the text will continue with ”animated statues.”</a:t>
            </a:r>
          </a:p>
          <a:p>
            <a:pPr marL="0" indent="0" algn="ctr">
              <a:buNone/>
            </a:pPr>
            <a:endParaRPr lang="en-US" sz="2400" dirty="0" smtClean="0"/>
          </a:p>
          <a:p>
            <a:pPr marL="0" indent="0" algn="ctr">
              <a:buNone/>
            </a:pPr>
            <a:endParaRPr lang="en-US" sz="2400" dirty="0"/>
          </a:p>
          <a:p>
            <a:pPr marL="0" indent="0">
              <a:buNone/>
            </a:pPr>
            <a:r>
              <a:rPr lang="en-US" sz="2000" i="1" dirty="0" smtClean="0"/>
              <a:t>“'Listen</a:t>
            </a:r>
            <a:r>
              <a:rPr lang="en-US" sz="2000" i="1" dirty="0"/>
              <a:t>! When you reach the bottom of the tree you will find yourself in a large hall; it is light there, for there are more than three hundred lamps burning. Then you will see three doors, which you can open--the keys are in the locks. If you go into the first room, you will </a:t>
            </a:r>
            <a:r>
              <a:rPr lang="en-US" sz="2000" i="1" dirty="0" smtClean="0"/>
              <a:t>see</a:t>
            </a:r>
            <a:r>
              <a:rPr lang="mr-IN" sz="2000" i="1" dirty="0" smtClean="0"/>
              <a:t>…</a:t>
            </a:r>
            <a:r>
              <a:rPr lang="en-US" sz="2000" i="1" dirty="0" smtClean="0"/>
              <a:t>”</a:t>
            </a:r>
            <a:endParaRPr lang="en-US" sz="2000" i="1" dirty="0"/>
          </a:p>
        </p:txBody>
      </p:sp>
      <p:cxnSp>
        <p:nvCxnSpPr>
          <p:cNvPr id="4" name="Straight Connector 3"/>
          <p:cNvCxnSpPr/>
          <p:nvPr/>
        </p:nvCxnSpPr>
        <p:spPr>
          <a:xfrm>
            <a:off x="152405" y="3962406"/>
            <a:ext cx="1180407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839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Activities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Gauntlet</a:t>
            </a:r>
          </a:p>
          <a:p>
            <a:pPr>
              <a:lnSpc>
                <a:spcPct val="150000"/>
              </a:lnSpc>
            </a:pPr>
            <a:r>
              <a:rPr lang="en-US" sz="2800" dirty="0" smtClean="0"/>
              <a:t>Yes, but</a:t>
            </a:r>
            <a:r>
              <a:rPr lang="mr-IN" sz="2800" dirty="0" smtClean="0"/>
              <a:t>…</a:t>
            </a:r>
            <a:endParaRPr lang="en-US" sz="2800" dirty="0" smtClean="0"/>
          </a:p>
          <a:p>
            <a:pPr>
              <a:lnSpc>
                <a:spcPct val="150000"/>
              </a:lnSpc>
            </a:pPr>
            <a:r>
              <a:rPr lang="en-US" sz="2800" dirty="0" smtClean="0"/>
              <a:t>Expert Circle</a:t>
            </a:r>
          </a:p>
          <a:p>
            <a:pPr>
              <a:lnSpc>
                <a:spcPct val="150000"/>
              </a:lnSpc>
            </a:pPr>
            <a:r>
              <a:rPr lang="en-US" sz="2800" dirty="0" smtClean="0"/>
              <a:t>Hot Seat</a:t>
            </a:r>
            <a:endParaRPr lang="en-US" sz="2800" dirty="0"/>
          </a:p>
        </p:txBody>
      </p:sp>
    </p:spTree>
    <p:extLst>
      <p:ext uri="{BB962C8B-B14F-4D97-AF65-F5344CB8AC3E}">
        <p14:creationId xmlns:p14="http://schemas.microsoft.com/office/powerpoint/2010/main" val="1755636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Forward of the Tinder Box</a:t>
            </a:r>
            <a:endParaRPr lang="en-US" dirty="0"/>
          </a:p>
        </p:txBody>
      </p:sp>
      <p:sp>
        <p:nvSpPr>
          <p:cNvPr id="3" name="Content Placeholder 2"/>
          <p:cNvSpPr>
            <a:spLocks noGrp="1"/>
          </p:cNvSpPr>
          <p:nvPr>
            <p:ph idx="1"/>
          </p:nvPr>
        </p:nvSpPr>
        <p:spPr>
          <a:xfrm>
            <a:off x="818712" y="2222287"/>
            <a:ext cx="10554574" cy="4441749"/>
          </a:xfrm>
        </p:spPr>
        <p:txBody>
          <a:bodyPr/>
          <a:lstStyle/>
          <a:p>
            <a:pPr marL="0" indent="0">
              <a:buNone/>
            </a:pPr>
            <a:r>
              <a:rPr lang="en-US" dirty="0" smtClean="0"/>
              <a:t>In the tree hollow, the soldier finds a mass of gold, silver, and copper, guarded by three giant dogs, that the witch helps him get in return for retrieving her tinder box. Upon climbing out of the tree, the witch demands the tinder box and the soldier says no and cuts off her head.</a:t>
            </a:r>
          </a:p>
          <a:p>
            <a:pPr marL="0" indent="0">
              <a:buNone/>
            </a:pPr>
            <a:endParaRPr lang="en-US" dirty="0"/>
          </a:p>
          <a:p>
            <a:pPr marL="0" indent="0">
              <a:buNone/>
            </a:pPr>
            <a:r>
              <a:rPr lang="en-US" dirty="0" smtClean="0"/>
              <a:t>The soldier discovers the tinder box has the power to summon the dogs who can retrieve any objects. He uses it to see the princess (i.e. kidnaps her) that the king allows no one to see. The king and queen find out and arrest the soldier.</a:t>
            </a:r>
          </a:p>
          <a:p>
            <a:pPr marL="0" indent="0">
              <a:buNone/>
            </a:pPr>
            <a:endParaRPr lang="en-US" dirty="0"/>
          </a:p>
          <a:p>
            <a:pPr marL="0" indent="0">
              <a:buNone/>
            </a:pPr>
            <a:r>
              <a:rPr lang="en-US" dirty="0" smtClean="0"/>
              <a:t>He was to be hanged, but as his last request asked for a cigarette that he could light with his tinder box. When the dogs appeared, they saved him by killing the council, judges, king, and queen. The soldier marries the princess and becomes queen.</a:t>
            </a:r>
            <a:endParaRPr lang="en-US" dirty="0"/>
          </a:p>
        </p:txBody>
      </p:sp>
    </p:spTree>
    <p:extLst>
      <p:ext uri="{BB962C8B-B14F-4D97-AF65-F5344CB8AC3E}">
        <p14:creationId xmlns:p14="http://schemas.microsoft.com/office/powerpoint/2010/main" val="125423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1104909" cy="970450"/>
          </a:xfrm>
        </p:spPr>
        <p:txBody>
          <a:bodyPr/>
          <a:lstStyle/>
          <a:p>
            <a:r>
              <a:rPr lang="en-US" dirty="0" smtClean="0"/>
              <a:t>Gauntlet </a:t>
            </a:r>
            <a:r>
              <a:rPr lang="mr-IN" dirty="0" smtClean="0"/>
              <a:t>–</a:t>
            </a:r>
            <a:r>
              <a:rPr lang="en-US" dirty="0" smtClean="0"/>
              <a:t> </a:t>
            </a:r>
            <a:r>
              <a:rPr lang="en-US" sz="2800" i="1" dirty="0" smtClean="0"/>
              <a:t>example: Did the soldier kidnap the princess?</a:t>
            </a:r>
            <a:endParaRPr lang="en-US" sz="2800" i="1" dirty="0"/>
          </a:p>
        </p:txBody>
      </p:sp>
      <p:sp>
        <p:nvSpPr>
          <p:cNvPr id="3" name="Content Placeholder 2"/>
          <p:cNvSpPr>
            <a:spLocks noGrp="1"/>
          </p:cNvSpPr>
          <p:nvPr>
            <p:ph idx="1"/>
          </p:nvPr>
        </p:nvSpPr>
        <p:spPr>
          <a:xfrm>
            <a:off x="818712" y="1856509"/>
            <a:ext cx="10554574" cy="4904509"/>
          </a:xfrm>
        </p:spPr>
        <p:txBody>
          <a:bodyPr>
            <a:noAutofit/>
          </a:bodyPr>
          <a:lstStyle/>
          <a:p>
            <a:pPr>
              <a:spcAft>
                <a:spcPts val="1200"/>
              </a:spcAft>
              <a:buFont typeface="+mj-lt"/>
              <a:buAutoNum type="arabicPeriod"/>
            </a:pPr>
            <a:r>
              <a:rPr lang="en-US" sz="2400" dirty="0" smtClean="0"/>
              <a:t>Students are split into two groups.</a:t>
            </a:r>
          </a:p>
          <a:p>
            <a:pPr>
              <a:spcAft>
                <a:spcPts val="1200"/>
              </a:spcAft>
              <a:buFont typeface="+mj-lt"/>
              <a:buAutoNum type="arabicPeriod"/>
            </a:pPr>
            <a:r>
              <a:rPr lang="en-US" sz="2400" dirty="0" smtClean="0"/>
              <a:t>Each group comes up with as many arguments as possible (one side pro, one con)</a:t>
            </a:r>
          </a:p>
          <a:p>
            <a:pPr>
              <a:spcAft>
                <a:spcPts val="1200"/>
              </a:spcAft>
              <a:buFont typeface="+mj-lt"/>
              <a:buAutoNum type="arabicPeriod"/>
            </a:pPr>
            <a:r>
              <a:rPr lang="en-US" sz="2400" dirty="0" smtClean="0"/>
              <a:t>The two groups line up facing each other</a:t>
            </a:r>
          </a:p>
          <a:p>
            <a:pPr>
              <a:spcAft>
                <a:spcPts val="1200"/>
              </a:spcAft>
              <a:buFont typeface="+mj-lt"/>
              <a:buAutoNum type="arabicPeriod"/>
            </a:pPr>
            <a:r>
              <a:rPr lang="en-US" sz="2400" dirty="0" smtClean="0"/>
              <a:t>A selected ”king/queen” walks slowly between the two groups.</a:t>
            </a:r>
          </a:p>
          <a:p>
            <a:pPr>
              <a:spcAft>
                <a:spcPts val="1200"/>
              </a:spcAft>
              <a:buFont typeface="+mj-lt"/>
              <a:buAutoNum type="arabicPeriod"/>
            </a:pPr>
            <a:r>
              <a:rPr lang="en-US" sz="2400" dirty="0" smtClean="0"/>
              <a:t>Both sides yell out their arguments to try and sway the king/</a:t>
            </a:r>
            <a:r>
              <a:rPr lang="en-US" sz="2400" dirty="0" err="1" smtClean="0"/>
              <a:t>qieen</a:t>
            </a:r>
            <a:r>
              <a:rPr lang="en-US" sz="2400" dirty="0" smtClean="0"/>
              <a:t>, as many as possible.</a:t>
            </a:r>
          </a:p>
          <a:p>
            <a:pPr>
              <a:spcAft>
                <a:spcPts val="1200"/>
              </a:spcAft>
              <a:buFont typeface="+mj-lt"/>
              <a:buAutoNum type="arabicPeriod"/>
            </a:pPr>
            <a:r>
              <a:rPr lang="en-US" sz="2400" dirty="0" smtClean="0"/>
              <a:t>At the end, the king/queen gives his/her final verdict.</a:t>
            </a:r>
          </a:p>
        </p:txBody>
      </p:sp>
    </p:spTree>
    <p:extLst>
      <p:ext uri="{BB962C8B-B14F-4D97-AF65-F5344CB8AC3E}">
        <p14:creationId xmlns:p14="http://schemas.microsoft.com/office/powerpoint/2010/main" val="2050656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382000" cy="970450"/>
          </a:xfrm>
        </p:spPr>
        <p:txBody>
          <a:bodyPr/>
          <a:lstStyle/>
          <a:p>
            <a:r>
              <a:rPr lang="en-US" dirty="0" smtClean="0"/>
              <a:t>Yes, but</a:t>
            </a:r>
            <a:r>
              <a:rPr lang="mr-IN" dirty="0" smtClean="0"/>
              <a:t>…</a:t>
            </a:r>
            <a:r>
              <a:rPr lang="en-US" dirty="0" smtClean="0"/>
              <a:t>* - </a:t>
            </a:r>
            <a:r>
              <a:rPr lang="en-US" sz="2800" i="1" dirty="0" smtClean="0"/>
              <a:t>example: The first dog is better than the third.</a:t>
            </a:r>
            <a:endParaRPr lang="en-US" i="1" dirty="0"/>
          </a:p>
        </p:txBody>
      </p:sp>
      <p:sp>
        <p:nvSpPr>
          <p:cNvPr id="3" name="Content Placeholder 2"/>
          <p:cNvSpPr>
            <a:spLocks noGrp="1"/>
          </p:cNvSpPr>
          <p:nvPr>
            <p:ph idx="1"/>
          </p:nvPr>
        </p:nvSpPr>
        <p:spPr>
          <a:xfrm>
            <a:off x="818712" y="2222287"/>
            <a:ext cx="10554574" cy="4635713"/>
          </a:xfrm>
        </p:spPr>
        <p:txBody>
          <a:bodyPr>
            <a:normAutofit lnSpcReduction="10000"/>
          </a:bodyPr>
          <a:lstStyle/>
          <a:p>
            <a:pPr>
              <a:buFont typeface="+mj-lt"/>
              <a:buAutoNum type="arabicPeriod"/>
            </a:pPr>
            <a:r>
              <a:rPr lang="en-US" sz="2400" dirty="0" smtClean="0"/>
              <a:t>Students are split up into teams.</a:t>
            </a:r>
          </a:p>
          <a:p>
            <a:pPr>
              <a:buFont typeface="+mj-lt"/>
              <a:buAutoNum type="arabicPeriod"/>
            </a:pPr>
            <a:r>
              <a:rPr lang="en-US" sz="2400" dirty="0" smtClean="0"/>
              <a:t>Teams line up (facing forward) and square off.</a:t>
            </a:r>
          </a:p>
          <a:p>
            <a:pPr>
              <a:buFont typeface="+mj-lt"/>
              <a:buAutoNum type="arabicPeriod"/>
            </a:pPr>
            <a:r>
              <a:rPr lang="en-US" sz="2400" dirty="0" smtClean="0"/>
              <a:t>A topic or claim is given and one team is designated “for” and one ”against.”</a:t>
            </a:r>
          </a:p>
          <a:p>
            <a:pPr>
              <a:buFont typeface="+mj-lt"/>
              <a:buAutoNum type="arabicPeriod"/>
            </a:pPr>
            <a:r>
              <a:rPr lang="en-US" sz="2400" dirty="0" smtClean="0"/>
              <a:t>The students alternate stepping forward to give their argument.</a:t>
            </a:r>
          </a:p>
          <a:p>
            <a:pPr lvl="1">
              <a:buFont typeface="Wingdings" charset="2"/>
              <a:buChar char="§"/>
            </a:pPr>
            <a:r>
              <a:rPr lang="en-US" sz="2000" dirty="0" smtClean="0"/>
              <a:t>They respond to the previous argument with “Yes, but</a:t>
            </a:r>
            <a:r>
              <a:rPr lang="mr-IN" sz="2000" dirty="0" smtClean="0"/>
              <a:t>…</a:t>
            </a:r>
            <a:r>
              <a:rPr lang="en-US" sz="2000" dirty="0" smtClean="0"/>
              <a:t>” and then give the new argument.</a:t>
            </a:r>
          </a:p>
          <a:p>
            <a:pPr>
              <a:buFont typeface="+mj-lt"/>
              <a:buAutoNum type="arabicPeriod"/>
            </a:pPr>
            <a:r>
              <a:rPr lang="en-US" sz="2400" dirty="0" smtClean="0"/>
              <a:t>When a team runs out of arguments, the other gets a point.</a:t>
            </a:r>
          </a:p>
          <a:p>
            <a:pPr>
              <a:buFont typeface="+mj-lt"/>
              <a:buAutoNum type="arabicPeriod"/>
            </a:pPr>
            <a:r>
              <a:rPr lang="en-US" sz="2400" dirty="0" smtClean="0"/>
              <a:t>Next topic is given.</a:t>
            </a:r>
          </a:p>
          <a:p>
            <a:pPr marL="0" indent="0" algn="ctr">
              <a:buNone/>
            </a:pPr>
            <a:r>
              <a:rPr lang="en-US" sz="2400" i="1" dirty="0" smtClean="0"/>
              <a:t>*Quantity, not quality.</a:t>
            </a:r>
            <a:endParaRPr lang="en-US" sz="2400" i="1" dirty="0"/>
          </a:p>
        </p:txBody>
      </p:sp>
    </p:spTree>
    <p:extLst>
      <p:ext uri="{BB962C8B-B14F-4D97-AF65-F5344CB8AC3E}">
        <p14:creationId xmlns:p14="http://schemas.microsoft.com/office/powerpoint/2010/main" val="622204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447188"/>
            <a:ext cx="11748655" cy="970450"/>
          </a:xfrm>
        </p:spPr>
        <p:txBody>
          <a:bodyPr/>
          <a:lstStyle/>
          <a:p>
            <a:r>
              <a:rPr lang="en-US" dirty="0" smtClean="0"/>
              <a:t>Expert Circle </a:t>
            </a:r>
            <a:r>
              <a:rPr lang="mr-IN" dirty="0" smtClean="0"/>
              <a:t>–</a:t>
            </a:r>
            <a:r>
              <a:rPr lang="en-US" dirty="0" smtClean="0"/>
              <a:t> </a:t>
            </a:r>
            <a:r>
              <a:rPr lang="en-US" sz="2800" dirty="0" smtClean="0"/>
              <a:t>example: Should the soldier be put to death?</a:t>
            </a:r>
            <a:endParaRPr lang="en-US" dirty="0"/>
          </a:p>
        </p:txBody>
      </p:sp>
      <p:sp>
        <p:nvSpPr>
          <p:cNvPr id="3" name="Content Placeholder 2"/>
          <p:cNvSpPr>
            <a:spLocks noGrp="1"/>
          </p:cNvSpPr>
          <p:nvPr>
            <p:ph idx="1"/>
          </p:nvPr>
        </p:nvSpPr>
        <p:spPr>
          <a:xfrm>
            <a:off x="818712" y="2222287"/>
            <a:ext cx="10554574" cy="4635713"/>
          </a:xfrm>
        </p:spPr>
        <p:txBody>
          <a:bodyPr>
            <a:normAutofit fontScale="92500" lnSpcReduction="10000"/>
          </a:bodyPr>
          <a:lstStyle/>
          <a:p>
            <a:pPr marL="0" indent="0" algn="ctr">
              <a:buNone/>
            </a:pPr>
            <a:r>
              <a:rPr lang="en-US" sz="3000" dirty="0" smtClean="0"/>
              <a:t>Students must discuss an issue, but must do so from a specific perspective.</a:t>
            </a:r>
          </a:p>
          <a:p>
            <a:pPr marL="0" indent="0" algn="ctr">
              <a:buNone/>
            </a:pPr>
            <a:endParaRPr lang="en-US" sz="2800" dirty="0" smtClean="0"/>
          </a:p>
          <a:p>
            <a:pPr>
              <a:spcAft>
                <a:spcPts val="1200"/>
              </a:spcAft>
            </a:pPr>
            <a:r>
              <a:rPr lang="en-US" sz="2600" dirty="0" smtClean="0"/>
              <a:t>Students are split up into perspectives (King &amp; Queen; prince/princess; Ladies-in-waiting; Street cleaners; soldier’s superiors; soldier’s friends; kitchen staff; millers; </a:t>
            </a:r>
            <a:r>
              <a:rPr lang="en-US" sz="2600" dirty="0"/>
              <a:t>Witch coven; </a:t>
            </a:r>
            <a:r>
              <a:rPr lang="en-US" sz="2600" dirty="0" smtClean="0"/>
              <a:t>Landlord/-lady; etc.)</a:t>
            </a:r>
          </a:p>
          <a:p>
            <a:pPr>
              <a:spcAft>
                <a:spcPts val="1200"/>
              </a:spcAft>
            </a:pPr>
            <a:r>
              <a:rPr lang="en-US" sz="2600" dirty="0" smtClean="0"/>
              <a:t>Students discuss what they would feel about different aspects of the situation.</a:t>
            </a:r>
          </a:p>
          <a:p>
            <a:pPr>
              <a:spcAft>
                <a:spcPts val="1200"/>
              </a:spcAft>
            </a:pPr>
            <a:r>
              <a:rPr lang="en-US" sz="2600" dirty="0" smtClean="0"/>
              <a:t>“Court” is called. The moderator judge will collect the different ideas and pose questions.</a:t>
            </a:r>
            <a:endParaRPr lang="en-US" sz="1700" dirty="0"/>
          </a:p>
        </p:txBody>
      </p:sp>
    </p:spTree>
    <p:extLst>
      <p:ext uri="{BB962C8B-B14F-4D97-AF65-F5344CB8AC3E}">
        <p14:creationId xmlns:p14="http://schemas.microsoft.com/office/powerpoint/2010/main" val="1576932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447188"/>
            <a:ext cx="11914909" cy="970450"/>
          </a:xfrm>
        </p:spPr>
        <p:txBody>
          <a:bodyPr/>
          <a:lstStyle/>
          <a:p>
            <a:r>
              <a:rPr lang="en-US" dirty="0" smtClean="0"/>
              <a:t>Hot Seat </a:t>
            </a:r>
            <a:r>
              <a:rPr lang="mr-IN" dirty="0" smtClean="0"/>
              <a:t>–</a:t>
            </a:r>
            <a:r>
              <a:rPr lang="en-US" dirty="0" smtClean="0"/>
              <a:t> </a:t>
            </a:r>
            <a:r>
              <a:rPr lang="en-US" sz="2800" dirty="0" smtClean="0"/>
              <a:t>example: What does the princess think about all this?</a:t>
            </a:r>
            <a:endParaRPr lang="en-US" sz="2800" dirty="0"/>
          </a:p>
        </p:txBody>
      </p:sp>
      <p:sp>
        <p:nvSpPr>
          <p:cNvPr id="3" name="Content Placeholder 2"/>
          <p:cNvSpPr>
            <a:spLocks noGrp="1"/>
          </p:cNvSpPr>
          <p:nvPr>
            <p:ph idx="1"/>
          </p:nvPr>
        </p:nvSpPr>
        <p:spPr>
          <a:xfrm>
            <a:off x="818712" y="2222287"/>
            <a:ext cx="10554574" cy="4053822"/>
          </a:xfrm>
        </p:spPr>
        <p:txBody>
          <a:bodyPr>
            <a:normAutofit/>
          </a:bodyPr>
          <a:lstStyle/>
          <a:p>
            <a:pPr>
              <a:lnSpc>
                <a:spcPct val="150000"/>
              </a:lnSpc>
            </a:pPr>
            <a:r>
              <a:rPr lang="en-US" sz="2800" dirty="0" smtClean="0"/>
              <a:t>One student is put in the “Hot Seat.”</a:t>
            </a:r>
          </a:p>
          <a:p>
            <a:pPr>
              <a:lnSpc>
                <a:spcPct val="150000"/>
              </a:lnSpc>
            </a:pPr>
            <a:r>
              <a:rPr lang="en-US" sz="2800" dirty="0" smtClean="0"/>
              <a:t>Other students ask questions of the personality the student represents.</a:t>
            </a:r>
          </a:p>
          <a:p>
            <a:pPr>
              <a:lnSpc>
                <a:spcPct val="150000"/>
              </a:lnSpc>
            </a:pPr>
            <a:r>
              <a:rPr lang="en-US" sz="2800" dirty="0" smtClean="0"/>
              <a:t>The Hot Seat student fields all the questions.</a:t>
            </a:r>
            <a:endParaRPr lang="en-US" sz="2800" dirty="0"/>
          </a:p>
        </p:txBody>
      </p:sp>
    </p:spTree>
    <p:extLst>
      <p:ext uri="{BB962C8B-B14F-4D97-AF65-F5344CB8AC3E}">
        <p14:creationId xmlns:p14="http://schemas.microsoft.com/office/powerpoint/2010/main" val="651512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 y="12988"/>
            <a:ext cx="12178145" cy="6817302"/>
          </a:xfrm>
          <a:prstGeom prst="rect">
            <a:avLst/>
          </a:prstGeom>
        </p:spPr>
      </p:pic>
    </p:spTree>
    <p:extLst>
      <p:ext uri="{BB962C8B-B14F-4D97-AF65-F5344CB8AC3E}">
        <p14:creationId xmlns:p14="http://schemas.microsoft.com/office/powerpoint/2010/main" val="2083727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Improv</a:t>
            </a:r>
            <a:r>
              <a:rPr lang="en-US" dirty="0" smtClean="0"/>
              <a:t> Statue Scenes</a:t>
            </a:r>
            <a:endParaRPr lang="en-US" dirty="0"/>
          </a:p>
        </p:txBody>
      </p:sp>
      <p:sp>
        <p:nvSpPr>
          <p:cNvPr id="3" name="Content Placeholder 2"/>
          <p:cNvSpPr>
            <a:spLocks noGrp="1"/>
          </p:cNvSpPr>
          <p:nvPr>
            <p:ph idx="1"/>
          </p:nvPr>
        </p:nvSpPr>
        <p:spPr>
          <a:xfrm>
            <a:off x="818712" y="2222287"/>
            <a:ext cx="11068488" cy="4330913"/>
          </a:xfrm>
        </p:spPr>
        <p:txBody>
          <a:bodyPr>
            <a:normAutofit/>
          </a:bodyPr>
          <a:lstStyle/>
          <a:p>
            <a:r>
              <a:rPr lang="en-US" sz="2400" dirty="0" smtClean="0"/>
              <a:t>Use all members to build a scene.</a:t>
            </a:r>
          </a:p>
          <a:p>
            <a:r>
              <a:rPr lang="en-US" sz="2400" dirty="0" smtClean="0"/>
              <a:t>Each student announces his/her role (try to avoid people).</a:t>
            </a:r>
          </a:p>
          <a:p>
            <a:r>
              <a:rPr lang="en-US" sz="2400" dirty="0" smtClean="0"/>
              <a:t>Make the scene come alive.</a:t>
            </a:r>
          </a:p>
          <a:p>
            <a:pPr lvl="1"/>
            <a:r>
              <a:rPr lang="en-US" sz="2000" dirty="0" smtClean="0"/>
              <a:t>Unfreeze for 5 seconds. Ask for what happened.</a:t>
            </a:r>
          </a:p>
          <a:p>
            <a:pPr lvl="1"/>
            <a:r>
              <a:rPr lang="en-US" sz="2000" dirty="0" smtClean="0"/>
              <a:t>Ask questions about what items are thinking/doing.</a:t>
            </a:r>
          </a:p>
          <a:p>
            <a:pPr lvl="1"/>
            <a:r>
              <a:rPr lang="en-US" sz="2000" dirty="0" smtClean="0"/>
              <a:t>Unfreeze singular items to further the scene.</a:t>
            </a:r>
          </a:p>
          <a:p>
            <a:pPr lvl="1"/>
            <a:r>
              <a:rPr lang="en-US" sz="2000" dirty="0" smtClean="0"/>
              <a:t>Have a student interact with the items (turn on/off, move, describe, answer about, etc.)</a:t>
            </a:r>
          </a:p>
          <a:p>
            <a:pPr lvl="1"/>
            <a:r>
              <a:rPr lang="en-US" sz="2000" dirty="0" smtClean="0"/>
              <a:t>Enact a speed dialogue.</a:t>
            </a:r>
            <a:endParaRPr lang="en-US" sz="2000" dirty="0"/>
          </a:p>
        </p:txBody>
      </p:sp>
    </p:spTree>
    <p:extLst>
      <p:ext uri="{BB962C8B-B14F-4D97-AF65-F5344CB8AC3E}">
        <p14:creationId xmlns:p14="http://schemas.microsoft.com/office/powerpoint/2010/main" val="776416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theatre in the instruction</a:t>
            </a:r>
            <a:endParaRPr lang="en-US" dirty="0"/>
          </a:p>
        </p:txBody>
      </p:sp>
      <p:sp>
        <p:nvSpPr>
          <p:cNvPr id="3" name="Content Placeholder 2"/>
          <p:cNvSpPr>
            <a:spLocks noGrp="1"/>
          </p:cNvSpPr>
          <p:nvPr>
            <p:ph idx="1"/>
          </p:nvPr>
        </p:nvSpPr>
        <p:spPr>
          <a:xfrm>
            <a:off x="818712" y="2222287"/>
            <a:ext cx="10921004" cy="4488229"/>
          </a:xfrm>
        </p:spPr>
        <p:txBody>
          <a:bodyPr>
            <a:noAutofit/>
          </a:bodyPr>
          <a:lstStyle/>
          <a:p>
            <a:pPr>
              <a:lnSpc>
                <a:spcPct val="150000"/>
              </a:lnSpc>
            </a:pPr>
            <a:r>
              <a:rPr lang="en-US" sz="2800" dirty="0" smtClean="0"/>
              <a:t>Lowers affective filter</a:t>
            </a:r>
          </a:p>
          <a:p>
            <a:pPr>
              <a:lnSpc>
                <a:spcPct val="150000"/>
              </a:lnSpc>
            </a:pPr>
            <a:r>
              <a:rPr lang="en-US" sz="2800" dirty="0" smtClean="0"/>
              <a:t>Builds community</a:t>
            </a:r>
          </a:p>
          <a:p>
            <a:pPr>
              <a:lnSpc>
                <a:spcPct val="150000"/>
              </a:lnSpc>
            </a:pPr>
            <a:r>
              <a:rPr lang="en-US" sz="2800" dirty="0" smtClean="0"/>
              <a:t>Builds collaboration skills</a:t>
            </a:r>
          </a:p>
          <a:p>
            <a:pPr>
              <a:lnSpc>
                <a:spcPct val="150000"/>
              </a:lnSpc>
            </a:pPr>
            <a:r>
              <a:rPr lang="en-US" sz="2800" dirty="0" smtClean="0"/>
              <a:t>Teaches adaptive skills</a:t>
            </a:r>
          </a:p>
          <a:p>
            <a:pPr>
              <a:lnSpc>
                <a:spcPct val="150000"/>
              </a:lnSpc>
            </a:pPr>
            <a:r>
              <a:rPr lang="en-US" sz="2800" dirty="0" smtClean="0"/>
              <a:t>Encourages risks</a:t>
            </a:r>
          </a:p>
        </p:txBody>
      </p:sp>
    </p:spTree>
    <p:extLst>
      <p:ext uri="{BB962C8B-B14F-4D97-AF65-F5344CB8AC3E}">
        <p14:creationId xmlns:p14="http://schemas.microsoft.com/office/powerpoint/2010/main" val="25618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Improv</a:t>
            </a:r>
            <a:r>
              <a:rPr lang="en-US" dirty="0" smtClean="0"/>
              <a:t> Energizers</a:t>
            </a:r>
            <a:endParaRPr lang="en-US" dirty="0"/>
          </a:p>
        </p:txBody>
      </p:sp>
      <p:sp>
        <p:nvSpPr>
          <p:cNvPr id="3" name="Content Placeholder 2"/>
          <p:cNvSpPr>
            <a:spLocks noGrp="1"/>
          </p:cNvSpPr>
          <p:nvPr>
            <p:ph idx="1"/>
          </p:nvPr>
        </p:nvSpPr>
        <p:spPr/>
        <p:txBody>
          <a:bodyPr>
            <a:normAutofit/>
          </a:bodyPr>
          <a:lstStyle/>
          <a:p>
            <a:pPr>
              <a:lnSpc>
                <a:spcPct val="200000"/>
              </a:lnSpc>
            </a:pPr>
            <a:r>
              <a:rPr lang="en-US" sz="2800" dirty="0" smtClean="0"/>
              <a:t>Name-Clap Circle</a:t>
            </a:r>
          </a:p>
          <a:p>
            <a:pPr>
              <a:lnSpc>
                <a:spcPct val="200000"/>
              </a:lnSpc>
            </a:pPr>
            <a:r>
              <a:rPr lang="en-US" sz="2800" dirty="0" smtClean="0"/>
              <a:t>Eye Contact Circle</a:t>
            </a:r>
          </a:p>
          <a:p>
            <a:pPr>
              <a:lnSpc>
                <a:spcPct val="200000"/>
              </a:lnSpc>
            </a:pPr>
            <a:r>
              <a:rPr lang="en-US" sz="2800" dirty="0" smtClean="0"/>
              <a:t>Yes, let’s!</a:t>
            </a:r>
            <a:endParaRPr lang="en-US" sz="2800" dirty="0"/>
          </a:p>
        </p:txBody>
      </p:sp>
    </p:spTree>
    <p:extLst>
      <p:ext uri="{BB962C8B-B14F-4D97-AF65-F5344CB8AC3E}">
        <p14:creationId xmlns:p14="http://schemas.microsoft.com/office/powerpoint/2010/main" val="69407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Name-Clap Circle</a:t>
            </a:r>
            <a:endParaRPr lang="en-US" dirty="0"/>
          </a:p>
        </p:txBody>
      </p:sp>
      <p:sp>
        <p:nvSpPr>
          <p:cNvPr id="3" name="Content Placeholder 2"/>
          <p:cNvSpPr>
            <a:spLocks noGrp="1"/>
          </p:cNvSpPr>
          <p:nvPr>
            <p:ph idx="1"/>
          </p:nvPr>
        </p:nvSpPr>
        <p:spPr>
          <a:xfrm>
            <a:off x="818712" y="2222287"/>
            <a:ext cx="10554574" cy="4635713"/>
          </a:xfrm>
        </p:spPr>
        <p:txBody>
          <a:bodyPr>
            <a:noAutofit/>
          </a:bodyPr>
          <a:lstStyle/>
          <a:p>
            <a:pPr>
              <a:buFont typeface="+mj-lt"/>
              <a:buAutoNum type="arabicPeriod"/>
            </a:pPr>
            <a:r>
              <a:rPr lang="en-US" sz="3200" dirty="0" smtClean="0"/>
              <a:t> Students form a circle.</a:t>
            </a:r>
          </a:p>
          <a:p>
            <a:pPr>
              <a:buFont typeface="+mj-lt"/>
              <a:buAutoNum type="arabicPeriod"/>
            </a:pPr>
            <a:r>
              <a:rPr lang="en-US" sz="3200" dirty="0" smtClean="0"/>
              <a:t> A clap is passed.  </a:t>
            </a:r>
          </a:p>
          <a:p>
            <a:pPr lvl="1">
              <a:buFont typeface="Wingdings" charset="2"/>
              <a:buChar char="Ø"/>
            </a:pPr>
            <a:r>
              <a:rPr lang="en-US" sz="2800" dirty="0" smtClean="0"/>
              <a:t>Always in the same direction.</a:t>
            </a:r>
          </a:p>
          <a:p>
            <a:pPr lvl="1">
              <a:buFont typeface="Wingdings" charset="2"/>
              <a:buChar char="Ø"/>
            </a:pPr>
            <a:r>
              <a:rPr lang="en-US" sz="2800" dirty="0" smtClean="0"/>
              <a:t>Always at the same tempo.</a:t>
            </a:r>
          </a:p>
          <a:p>
            <a:pPr>
              <a:buFont typeface="+mj-lt"/>
              <a:buAutoNum type="arabicPeriod"/>
            </a:pPr>
            <a:r>
              <a:rPr lang="en-US" sz="3200" dirty="0" smtClean="0"/>
              <a:t> Students call out name of another.</a:t>
            </a:r>
          </a:p>
          <a:p>
            <a:pPr lvl="1">
              <a:buFont typeface="Wingdings" charset="2"/>
              <a:buChar char="Ø"/>
            </a:pPr>
            <a:r>
              <a:rPr lang="en-US" sz="2800" dirty="0" smtClean="0"/>
              <a:t>Students swap positions.</a:t>
            </a:r>
          </a:p>
          <a:p>
            <a:pPr lvl="1">
              <a:buFont typeface="Wingdings" charset="2"/>
              <a:buChar char="Ø"/>
            </a:pPr>
            <a:r>
              <a:rPr lang="en-US" sz="2800" dirty="0" smtClean="0"/>
              <a:t>The clap has to continue.</a:t>
            </a:r>
            <a:endParaRPr lang="en-US" sz="2800" dirty="0"/>
          </a:p>
        </p:txBody>
      </p:sp>
    </p:spTree>
    <p:extLst>
      <p:ext uri="{BB962C8B-B14F-4D97-AF65-F5344CB8AC3E}">
        <p14:creationId xmlns:p14="http://schemas.microsoft.com/office/powerpoint/2010/main" val="54624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Contact Circle</a:t>
            </a:r>
            <a:endParaRPr lang="en-US" dirty="0"/>
          </a:p>
        </p:txBody>
      </p:sp>
      <p:sp>
        <p:nvSpPr>
          <p:cNvPr id="3" name="Content Placeholder 2"/>
          <p:cNvSpPr>
            <a:spLocks noGrp="1"/>
          </p:cNvSpPr>
          <p:nvPr>
            <p:ph idx="1"/>
          </p:nvPr>
        </p:nvSpPr>
        <p:spPr>
          <a:xfrm>
            <a:off x="818712" y="2222287"/>
            <a:ext cx="10554574" cy="4635713"/>
          </a:xfrm>
        </p:spPr>
        <p:txBody>
          <a:bodyPr>
            <a:normAutofit/>
          </a:bodyPr>
          <a:lstStyle/>
          <a:p>
            <a:pPr>
              <a:buFont typeface="+mj-lt"/>
              <a:buAutoNum type="arabicPeriod"/>
            </a:pPr>
            <a:r>
              <a:rPr lang="en-US" sz="2800" dirty="0" smtClean="0"/>
              <a:t>Students form a circle</a:t>
            </a:r>
          </a:p>
          <a:p>
            <a:pPr>
              <a:buFont typeface="+mj-lt"/>
              <a:buAutoNum type="arabicPeriod"/>
            </a:pPr>
            <a:r>
              <a:rPr lang="en-US" sz="2800" dirty="0" smtClean="0"/>
              <a:t>One student walks to another</a:t>
            </a:r>
          </a:p>
          <a:p>
            <a:pPr lvl="1">
              <a:buFont typeface="+mj-lt"/>
              <a:buAutoNum type="arabicPeriod"/>
            </a:pPr>
            <a:r>
              <a:rPr lang="en-US" sz="2600" dirty="0" smtClean="0"/>
              <a:t>Must maintain eye contact</a:t>
            </a:r>
          </a:p>
          <a:p>
            <a:pPr lvl="1">
              <a:buFont typeface="+mj-lt"/>
              <a:buAutoNum type="arabicPeriod"/>
            </a:pPr>
            <a:r>
              <a:rPr lang="en-US" sz="2600" dirty="0" smtClean="0"/>
              <a:t>When student arrives, approached student finds another mark</a:t>
            </a:r>
            <a:endParaRPr lang="en-US" sz="2800" dirty="0" smtClean="0"/>
          </a:p>
          <a:p>
            <a:pPr marL="0" indent="0">
              <a:buNone/>
            </a:pPr>
            <a:r>
              <a:rPr lang="en-US" sz="2800" dirty="0" smtClean="0"/>
              <a:t>Extension: </a:t>
            </a:r>
          </a:p>
          <a:p>
            <a:pPr lvl="1">
              <a:buFont typeface="Arial" charset="0"/>
              <a:buChar char="•"/>
            </a:pPr>
            <a:r>
              <a:rPr lang="en-US" sz="2600" dirty="0" smtClean="0"/>
              <a:t>Add emotion &amp; scale</a:t>
            </a:r>
          </a:p>
          <a:p>
            <a:pPr lvl="1">
              <a:buFont typeface="Arial" charset="0"/>
              <a:buChar char="•"/>
            </a:pPr>
            <a:r>
              <a:rPr lang="en-US" sz="2600" dirty="0" smtClean="0"/>
              <a:t>Add key line</a:t>
            </a:r>
          </a:p>
        </p:txBody>
      </p:sp>
    </p:spTree>
    <p:extLst>
      <p:ext uri="{BB962C8B-B14F-4D97-AF65-F5344CB8AC3E}">
        <p14:creationId xmlns:p14="http://schemas.microsoft.com/office/powerpoint/2010/main" val="1826044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t>
            </a:r>
            <a:r>
              <a:rPr lang="en-US" smtClean="0"/>
              <a:t>let’s!*</a:t>
            </a:r>
            <a:endParaRPr lang="en-US" dirty="0"/>
          </a:p>
        </p:txBody>
      </p:sp>
      <p:sp>
        <p:nvSpPr>
          <p:cNvPr id="3" name="Content Placeholder 2"/>
          <p:cNvSpPr>
            <a:spLocks noGrp="1"/>
          </p:cNvSpPr>
          <p:nvPr>
            <p:ph idx="1"/>
          </p:nvPr>
        </p:nvSpPr>
        <p:spPr>
          <a:xfrm>
            <a:off x="818712" y="2222287"/>
            <a:ext cx="10554574" cy="4031029"/>
          </a:xfrm>
        </p:spPr>
        <p:txBody>
          <a:bodyPr>
            <a:normAutofit/>
          </a:bodyPr>
          <a:lstStyle/>
          <a:p>
            <a:pPr>
              <a:lnSpc>
                <a:spcPct val="150000"/>
              </a:lnSpc>
            </a:pPr>
            <a:r>
              <a:rPr lang="en-US" sz="2800" dirty="0" smtClean="0"/>
              <a:t>One person has an idea of what to do and loudly exclaims, “Hey! Let’s __________.”</a:t>
            </a:r>
          </a:p>
          <a:p>
            <a:pPr>
              <a:lnSpc>
                <a:spcPct val="150000"/>
              </a:lnSpc>
            </a:pPr>
            <a:r>
              <a:rPr lang="en-US" sz="2800" dirty="0" smtClean="0"/>
              <a:t>The other’s respond with, “Yes! Let’s ___________.”</a:t>
            </a:r>
          </a:p>
          <a:p>
            <a:pPr>
              <a:lnSpc>
                <a:spcPct val="150000"/>
              </a:lnSpc>
            </a:pPr>
            <a:r>
              <a:rPr lang="en-US" sz="2800" dirty="0" smtClean="0"/>
              <a:t>All students mime the action.</a:t>
            </a:r>
          </a:p>
          <a:p>
            <a:pPr>
              <a:lnSpc>
                <a:spcPct val="150000"/>
              </a:lnSpc>
            </a:pPr>
            <a:r>
              <a:rPr lang="en-US" sz="2800" dirty="0" smtClean="0"/>
              <a:t>Next student comes up with a new idea. (And repeat.)</a:t>
            </a:r>
            <a:endParaRPr lang="en-US" sz="2800" dirty="0"/>
          </a:p>
        </p:txBody>
      </p:sp>
      <p:sp>
        <p:nvSpPr>
          <p:cNvPr id="4" name="TextBox 3"/>
          <p:cNvSpPr txBox="1"/>
          <p:nvPr/>
        </p:nvSpPr>
        <p:spPr>
          <a:xfrm>
            <a:off x="1015179" y="6396335"/>
            <a:ext cx="10161639" cy="461665"/>
          </a:xfrm>
          <a:prstGeom prst="rect">
            <a:avLst/>
          </a:prstGeom>
          <a:noFill/>
        </p:spPr>
        <p:txBody>
          <a:bodyPr wrap="square" rtlCol="0">
            <a:spAutoFit/>
          </a:bodyPr>
          <a:lstStyle/>
          <a:p>
            <a:pPr algn="ctr"/>
            <a:r>
              <a:rPr lang="en-US" sz="2400" b="1" i="1" dirty="0" smtClean="0"/>
              <a:t>*The cornerstone of </a:t>
            </a:r>
            <a:r>
              <a:rPr lang="en-US" sz="2400" b="1" i="1" dirty="0" err="1" smtClean="0"/>
              <a:t>improv</a:t>
            </a:r>
            <a:r>
              <a:rPr lang="en-US" sz="2400" b="1" i="1" dirty="0" smtClean="0"/>
              <a:t> </a:t>
            </a:r>
            <a:r>
              <a:rPr lang="en-US" sz="2400" b="1" i="1" dirty="0" smtClean="0">
                <a:sym typeface="Wingdings"/>
              </a:rPr>
              <a:t> “Never say no.”</a:t>
            </a:r>
            <a:endParaRPr lang="en-US" sz="2400" b="1" i="1" dirty="0"/>
          </a:p>
        </p:txBody>
      </p:sp>
    </p:spTree>
    <p:extLst>
      <p:ext uri="{BB962C8B-B14F-4D97-AF65-F5344CB8AC3E}">
        <p14:creationId xmlns:p14="http://schemas.microsoft.com/office/powerpoint/2010/main" val="69833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858297"/>
            <a:ext cx="10561418" cy="2561899"/>
          </a:xfrm>
        </p:spPr>
        <p:txBody>
          <a:bodyPr/>
          <a:lstStyle/>
          <a:p>
            <a:r>
              <a:rPr lang="en-US" dirty="0" smtClean="0"/>
              <a:t>Tricks to Scaffold a Text with </a:t>
            </a:r>
            <a:br>
              <a:rPr lang="en-US" dirty="0" smtClean="0"/>
            </a:br>
            <a:r>
              <a:rPr lang="en-US" dirty="0" smtClean="0"/>
              <a:t>“The Tinder Box” </a:t>
            </a:r>
            <a:br>
              <a:rPr lang="en-US" dirty="0" smtClean="0"/>
            </a:br>
            <a:r>
              <a:rPr lang="en-US" dirty="0" smtClean="0"/>
              <a:t>from Hans Christian Andersen </a:t>
            </a:r>
            <a:endParaRPr lang="en-US" dirty="0"/>
          </a:p>
        </p:txBody>
      </p:sp>
      <p:sp>
        <p:nvSpPr>
          <p:cNvPr id="3" name="Text Placeholder 2"/>
          <p:cNvSpPr>
            <a:spLocks noGrp="1"/>
          </p:cNvSpPr>
          <p:nvPr>
            <p:ph type="body" idx="1"/>
          </p:nvPr>
        </p:nvSpPr>
        <p:spPr/>
        <p:txBody>
          <a:bodyPr/>
          <a:lstStyle/>
          <a:p>
            <a:r>
              <a:rPr lang="en-US" dirty="0"/>
              <a:t>https://</a:t>
            </a:r>
            <a:r>
              <a:rPr lang="en-US" dirty="0" err="1"/>
              <a:t>www.storynory.com</a:t>
            </a:r>
            <a:r>
              <a:rPr lang="en-US" dirty="0"/>
              <a:t>/the-tinderbox/</a:t>
            </a:r>
          </a:p>
        </p:txBody>
      </p:sp>
    </p:spTree>
    <p:extLst>
      <p:ext uri="{BB962C8B-B14F-4D97-AF65-F5344CB8AC3E}">
        <p14:creationId xmlns:p14="http://schemas.microsoft.com/office/powerpoint/2010/main" val="1254194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Statues</a:t>
            </a:r>
            <a:endParaRPr lang="en-US" dirty="0"/>
          </a:p>
        </p:txBody>
      </p:sp>
      <p:sp>
        <p:nvSpPr>
          <p:cNvPr id="5" name="Content Placeholder 4"/>
          <p:cNvSpPr>
            <a:spLocks noGrp="1"/>
          </p:cNvSpPr>
          <p:nvPr>
            <p:ph idx="1"/>
          </p:nvPr>
        </p:nvSpPr>
        <p:spPr>
          <a:xfrm>
            <a:off x="609599" y="2222287"/>
            <a:ext cx="11346873" cy="3636511"/>
          </a:xfrm>
        </p:spPr>
        <p:txBody>
          <a:bodyPr anchor="t">
            <a:normAutofit/>
          </a:bodyPr>
          <a:lstStyle/>
          <a:p>
            <a:pPr marL="0" indent="0" algn="ctr">
              <a:buNone/>
            </a:pPr>
            <a:r>
              <a:rPr lang="en-US" sz="3200" dirty="0" smtClean="0"/>
              <a:t>Introduce key vocabulary by having students strike a pose that embodies the vocabulary.</a:t>
            </a:r>
          </a:p>
          <a:p>
            <a:pPr marL="0" indent="0" algn="ctr">
              <a:buNone/>
            </a:pPr>
            <a:endParaRPr lang="en-US" sz="3200" dirty="0"/>
          </a:p>
          <a:p>
            <a:pPr marL="0" indent="0" algn="ctr">
              <a:buNone/>
            </a:pPr>
            <a:r>
              <a:rPr lang="en-US" sz="3200" i="1" dirty="0" err="1" smtClean="0"/>
              <a:t>Soldat</a:t>
            </a:r>
            <a:r>
              <a:rPr lang="en-US" sz="3200" i="1" dirty="0" smtClean="0"/>
              <a:t>				</a:t>
            </a:r>
            <a:r>
              <a:rPr lang="en-US" sz="3200" i="1" dirty="0" err="1" smtClean="0"/>
              <a:t>Hexe</a:t>
            </a:r>
            <a:r>
              <a:rPr lang="en-US" sz="3200" i="1" dirty="0" smtClean="0"/>
              <a:t>			Baum			Rucksack</a:t>
            </a:r>
          </a:p>
          <a:p>
            <a:pPr marL="0" indent="0" algn="ctr">
              <a:buNone/>
            </a:pPr>
            <a:r>
              <a:rPr lang="en-US" sz="3200" dirty="0" smtClean="0"/>
              <a:t>(“</a:t>
            </a:r>
            <a:r>
              <a:rPr lang="en-US" sz="3200" dirty="0"/>
              <a:t>Soldier”			“Witch”			“Tree”			“Knapsack</a:t>
            </a:r>
            <a:r>
              <a:rPr lang="en-US" sz="3200" dirty="0" smtClean="0"/>
              <a:t>”)</a:t>
            </a:r>
            <a:endParaRPr lang="en-US" sz="3200" dirty="0"/>
          </a:p>
          <a:p>
            <a:pPr marL="0" indent="0" algn="ctr">
              <a:buNone/>
            </a:pPr>
            <a:endParaRPr lang="en-US" sz="3200" i="1" dirty="0"/>
          </a:p>
        </p:txBody>
      </p:sp>
      <p:sp>
        <p:nvSpPr>
          <p:cNvPr id="6" name="TextBox 5"/>
          <p:cNvSpPr txBox="1"/>
          <p:nvPr/>
        </p:nvSpPr>
        <p:spPr>
          <a:xfrm>
            <a:off x="387927" y="6137564"/>
            <a:ext cx="11443855" cy="369332"/>
          </a:xfrm>
          <a:prstGeom prst="rect">
            <a:avLst/>
          </a:prstGeom>
          <a:noFill/>
        </p:spPr>
        <p:txBody>
          <a:bodyPr wrap="square" rtlCol="0">
            <a:spAutoFit/>
          </a:bodyPr>
          <a:lstStyle/>
          <a:p>
            <a:pPr algn="ctr"/>
            <a:r>
              <a:rPr lang="en-US" i="1" dirty="0" smtClean="0"/>
              <a:t>Allows weaker students to </a:t>
            </a:r>
            <a:r>
              <a:rPr lang="en-US" i="1" dirty="0" err="1"/>
              <a:t>h</a:t>
            </a:r>
            <a:r>
              <a:rPr lang="en-US" i="1" dirty="0" err="1" smtClean="0"/>
              <a:t>uckepack</a:t>
            </a:r>
            <a:r>
              <a:rPr lang="en-US" i="1" dirty="0" smtClean="0"/>
              <a:t> off stronger ones and not start behind.</a:t>
            </a:r>
            <a:endParaRPr lang="en-US" i="1" dirty="0"/>
          </a:p>
        </p:txBody>
      </p:sp>
    </p:spTree>
    <p:extLst>
      <p:ext uri="{BB962C8B-B14F-4D97-AF65-F5344CB8AC3E}">
        <p14:creationId xmlns:p14="http://schemas.microsoft.com/office/powerpoint/2010/main" val="200560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Statues</a:t>
            </a:r>
            <a:endParaRPr lang="en-US" dirty="0"/>
          </a:p>
        </p:txBody>
      </p:sp>
      <p:sp>
        <p:nvSpPr>
          <p:cNvPr id="3" name="Content Placeholder 2"/>
          <p:cNvSpPr>
            <a:spLocks noGrp="1"/>
          </p:cNvSpPr>
          <p:nvPr>
            <p:ph idx="1"/>
          </p:nvPr>
        </p:nvSpPr>
        <p:spPr>
          <a:xfrm>
            <a:off x="346364" y="2222287"/>
            <a:ext cx="11443854" cy="4469458"/>
          </a:xfrm>
        </p:spPr>
        <p:txBody>
          <a:bodyPr anchor="t">
            <a:normAutofit/>
          </a:bodyPr>
          <a:lstStyle/>
          <a:p>
            <a:pPr marL="0" indent="0" algn="ctr">
              <a:buNone/>
            </a:pPr>
            <a:r>
              <a:rPr lang="en-US" sz="2600" dirty="0" smtClean="0"/>
              <a:t>Students create a statue to represent lines of text read aloud.</a:t>
            </a:r>
          </a:p>
          <a:p>
            <a:pPr marL="0" indent="0" algn="ctr">
              <a:buNone/>
            </a:pPr>
            <a:endParaRPr lang="en-US" sz="2400" dirty="0"/>
          </a:p>
          <a:p>
            <a:pPr marL="0" indent="0">
              <a:buNone/>
            </a:pPr>
            <a:r>
              <a:rPr lang="en-US" sz="2000" i="1" dirty="0" smtClean="0"/>
              <a:t>“</a:t>
            </a:r>
            <a:r>
              <a:rPr lang="en-US" sz="2000" i="1" dirty="0"/>
              <a:t>A soldier came marching along the high road--left, right! A left, right! He had his knapsack on his back and a sword by his side, for he had been to the wars and was now returning home.</a:t>
            </a:r>
          </a:p>
          <a:p>
            <a:pPr marL="0" indent="0">
              <a:buNone/>
            </a:pPr>
            <a:r>
              <a:rPr lang="en-US" sz="2000" i="1" dirty="0"/>
              <a:t>An old Witch met him on the road. She was very ugly to look at: her bottom-lip hung down to her breast.</a:t>
            </a:r>
          </a:p>
          <a:p>
            <a:pPr marL="0" indent="0">
              <a:buNone/>
            </a:pPr>
            <a:r>
              <a:rPr lang="en-US" sz="2000" i="1" dirty="0"/>
              <a:t>'Good evening, Soldier!' she said. 'What a fine sword and knapsack you have! You are the very picture of a fine soldier! You ought to have as much money as you can carry!'</a:t>
            </a:r>
          </a:p>
          <a:p>
            <a:pPr marL="0" indent="0">
              <a:buNone/>
            </a:pPr>
            <a:r>
              <a:rPr lang="en-US" sz="2000" i="1" dirty="0"/>
              <a:t>'Thank you, old Witch,' said the Soldier</a:t>
            </a:r>
            <a:r>
              <a:rPr lang="en-US" sz="2000" i="1" dirty="0" smtClean="0"/>
              <a:t>.”</a:t>
            </a:r>
            <a:endParaRPr lang="en-US" sz="2000" i="1" dirty="0"/>
          </a:p>
          <a:p>
            <a:pPr marL="0" indent="0">
              <a:buNone/>
            </a:pPr>
            <a:endParaRPr lang="en-US" sz="2000" dirty="0"/>
          </a:p>
        </p:txBody>
      </p:sp>
      <p:cxnSp>
        <p:nvCxnSpPr>
          <p:cNvPr id="5" name="Straight Connector 4"/>
          <p:cNvCxnSpPr/>
          <p:nvPr/>
        </p:nvCxnSpPr>
        <p:spPr>
          <a:xfrm>
            <a:off x="138545" y="3075709"/>
            <a:ext cx="1180407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339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174</TotalTime>
  <Words>1185</Words>
  <Application>Microsoft Macintosh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Century Gothic</vt:lpstr>
      <vt:lpstr>Mangal</vt:lpstr>
      <vt:lpstr>Wingdings</vt:lpstr>
      <vt:lpstr>Wingdings 2</vt:lpstr>
      <vt:lpstr>Arial</vt:lpstr>
      <vt:lpstr>Quotable</vt:lpstr>
      <vt:lpstr>Scaffolding Instruction with Theatre</vt:lpstr>
      <vt:lpstr>Benefits of theatre in the instruction</vt:lpstr>
      <vt:lpstr>Improv Energizers</vt:lpstr>
      <vt:lpstr>Name-Clap Circle</vt:lpstr>
      <vt:lpstr>Eye Contact Circle</vt:lpstr>
      <vt:lpstr>Yes, let’s!*</vt:lpstr>
      <vt:lpstr>Tricks to Scaffold a Text with  “The Tinder Box”  from Hans Christian Andersen </vt:lpstr>
      <vt:lpstr>Statues</vt:lpstr>
      <vt:lpstr>Statues</vt:lpstr>
      <vt:lpstr>Statues</vt:lpstr>
      <vt:lpstr>Statues</vt:lpstr>
      <vt:lpstr>Extension Activities</vt:lpstr>
      <vt:lpstr>Fast Forward of the Tinder Box</vt:lpstr>
      <vt:lpstr>Gauntlet – example: Did the soldier kidnap the princess?</vt:lpstr>
      <vt:lpstr>Yes, but…* - example: The first dog is better than the third.</vt:lpstr>
      <vt:lpstr>Expert Circle – example: Should the soldier be put to death?</vt:lpstr>
      <vt:lpstr>Hot Seat – example: What does the princess think about all this?</vt:lpstr>
      <vt:lpstr>PowerPoint Presentation</vt:lpstr>
      <vt:lpstr>Improv Statue Scenes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in the classroom</dc:title>
  <dc:creator>Microsoft Office User</dc:creator>
  <cp:lastModifiedBy>Microsoft Office User</cp:lastModifiedBy>
  <cp:revision>22</cp:revision>
  <dcterms:created xsi:type="dcterms:W3CDTF">2018-10-06T06:29:14Z</dcterms:created>
  <dcterms:modified xsi:type="dcterms:W3CDTF">2018-10-06T19:44:50Z</dcterms:modified>
</cp:coreProperties>
</file>